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80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6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714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1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787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228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20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8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828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3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102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995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44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25.10.2020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44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772518" y="1968240"/>
            <a:ext cx="5950444" cy="206942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YARATICI ÜRÜNLERİMİZ NASIL</a:t>
            </a:r>
            <a:b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KORUNUYOR?</a:t>
            </a:r>
            <a:endParaRPr lang="tr-TR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10" y="4887819"/>
            <a:ext cx="1700401" cy="164845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28403"/>
            <a:ext cx="1606420" cy="160642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" y="4543500"/>
            <a:ext cx="2633344" cy="23370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51" y="5301239"/>
            <a:ext cx="1754947" cy="126967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116632"/>
            <a:ext cx="1071563" cy="1071563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7" y="95209"/>
            <a:ext cx="1825118" cy="1825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7794" y="-6121"/>
            <a:ext cx="8229600" cy="1143000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TELİF HAKLARI</a:t>
            </a:r>
            <a:endParaRPr lang="tr-TR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7794" y="4224962"/>
            <a:ext cx="8229600" cy="26251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800" dirty="0" smtClean="0"/>
              <a:t>	Kültür Bakanlığı telif hakları konusunda çeşitli çalışmalar yürütmektedir. Bu çalışmalar doğrultusunda Telif Hakları ile ilgili gerekli şikayetler yapılabilmektedir.</a:t>
            </a:r>
          </a:p>
          <a:p>
            <a:pPr marL="0" indent="0">
              <a:buNone/>
            </a:pPr>
            <a:endParaRPr lang="tr-TR" sz="1100" dirty="0" smtClean="0"/>
          </a:p>
          <a:p>
            <a:pPr marL="0" indent="0" algn="ctr">
              <a:buNone/>
            </a:pPr>
            <a:r>
              <a:rPr lang="tr-T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http://telifhaklari.gov.tr</a:t>
            </a:r>
          </a:p>
          <a:p>
            <a:pPr marL="0" indent="0">
              <a:buNone/>
            </a:pPr>
            <a:endParaRPr lang="tr-TR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74061"/>
            <a:ext cx="6552728" cy="274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088478" cy="4536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229200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dirty="0" smtClean="0"/>
              <a:t>	Bazı </a:t>
            </a:r>
            <a:r>
              <a:rPr lang="tr-TR" sz="2800" dirty="0"/>
              <a:t>durumlarda eğitim amaçlı olarak, </a:t>
            </a:r>
            <a:r>
              <a:rPr lang="tr-TR" sz="2800" dirty="0" smtClean="0"/>
              <a:t>ticari amaçlı </a:t>
            </a:r>
            <a:r>
              <a:rPr lang="tr-TR" sz="2800" dirty="0"/>
              <a:t>kullanılmadığı takdirde adil </a:t>
            </a:r>
            <a:r>
              <a:rPr lang="tr-TR" sz="2800" dirty="0" smtClean="0"/>
              <a:t>kullanım sınırları </a:t>
            </a:r>
            <a:r>
              <a:rPr lang="tr-TR" sz="2800" dirty="0"/>
              <a:t>içinde film izlenebilmektedir.</a:t>
            </a:r>
          </a:p>
        </p:txBody>
      </p:sp>
    </p:spTree>
    <p:extLst>
      <p:ext uri="{BB962C8B-B14F-4D97-AF65-F5344CB8AC3E}">
        <p14:creationId xmlns:p14="http://schemas.microsoft.com/office/powerpoint/2010/main" val="222533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Eserlerin telifli olması kullanılamaz demek değildir. Kullanmak için yapılması gerekenler vardır. Bu işlemleri gerçekleştirirsek eseri kullanmamız mümkündür.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12768" cy="36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TELİF HAKLARI</a:t>
            </a:r>
            <a:endParaRPr lang="tr-TR" dirty="0"/>
          </a:p>
        </p:txBody>
      </p:sp>
      <p:pic>
        <p:nvPicPr>
          <p:cNvPr id="6" name="5 İçerik Yer Tutucusu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86500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84" y="0"/>
            <a:ext cx="9179784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3 İçerik Yer Tutucusu" descr="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758138" cy="251142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Daha önce telif hakkı ifadesini duydunuz mu?</a:t>
            </a:r>
            <a:br>
              <a:rPr lang="tr-TR" b="1" dirty="0" smtClean="0"/>
            </a:br>
            <a:r>
              <a:rPr lang="tr-TR" b="1" dirty="0" smtClean="0"/>
              <a:t>Sizce ne anlama geliyor?</a:t>
            </a:r>
            <a:br>
              <a:rPr lang="tr-TR" b="1" dirty="0" smtClean="0"/>
            </a:br>
            <a:endParaRPr lang="tr-TR" b="1" dirty="0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4293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 smtClean="0"/>
              <a:t>Daha önce çizim, karikatür, şarkı sözü gibi sizin</a:t>
            </a:r>
            <a:br>
              <a:rPr lang="tr-TR" sz="2800" dirty="0" smtClean="0"/>
            </a:br>
            <a:r>
              <a:rPr lang="tr-TR" sz="2800" dirty="0" smtClean="0"/>
              <a:t>tarafınızdan üretilen bir ürün oldu mu?</a:t>
            </a:r>
            <a:endParaRPr lang="tr-TR" sz="2800" dirty="0"/>
          </a:p>
        </p:txBody>
      </p:sp>
      <p:pic>
        <p:nvPicPr>
          <p:cNvPr id="4" name="3 İçerik Yer Tutucusu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7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208"/>
            <a:ext cx="9144000" cy="5205992"/>
          </a:xfrm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5241170"/>
            <a:ext cx="8784976" cy="1500198"/>
          </a:xfrm>
        </p:spPr>
        <p:txBody>
          <a:bodyPr>
            <a:noAutofit/>
          </a:bodyPr>
          <a:lstStyle/>
          <a:p>
            <a:r>
              <a:rPr lang="tr-TR" sz="3000" dirty="0" smtClean="0"/>
              <a:t>Bu ürün başkaları tarafından izinsiz kullanılsaydı ne hissederdiniz? Beğenildiği için sevinç mi, izin alınmadığı için kızgınlık mı, size ait olduğunu kimse bilmediği için üzüntü mü hissederdiniz?</a:t>
            </a:r>
            <a:endParaRPr lang="tr-T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131840" y="116632"/>
            <a:ext cx="601216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TELİF HAKLARI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347864" y="1340768"/>
            <a:ext cx="5400600" cy="5112568"/>
          </a:xfrm>
        </p:spPr>
        <p:txBody>
          <a:bodyPr/>
          <a:lstStyle/>
          <a:p>
            <a:r>
              <a:rPr lang="tr-TR" dirty="0" smtClean="0"/>
              <a:t>Telif hakları kendi emeğimiz ile oluşturduğumuz ürünler için sahip olduğumuz haklardır.</a:t>
            </a:r>
          </a:p>
          <a:p>
            <a:r>
              <a:rPr lang="tr-TR" dirty="0" smtClean="0"/>
              <a:t>Kullanma, paylaşma ve değiştirme gibi izinleri kapsar. Eserlerimizin izin verildiği kadar kullanımını sağlar. </a:t>
            </a:r>
          </a:p>
          <a:p>
            <a:r>
              <a:rPr lang="tr-TR" dirty="0" smtClean="0"/>
              <a:t>Eser sahibinin haklarını korur.</a:t>
            </a:r>
            <a:endParaRPr lang="tr-TR" dirty="0"/>
          </a:p>
        </p:txBody>
      </p:sp>
      <p:pic>
        <p:nvPicPr>
          <p:cNvPr id="6" name="3 İçerik Yer Tutucusu" descr="4.PNG"/>
          <p:cNvPicPr>
            <a:picLocks noChangeAspect="1"/>
          </p:cNvPicPr>
          <p:nvPr/>
        </p:nvPicPr>
        <p:blipFill rotWithShape="1">
          <a:blip r:embed="rId2"/>
          <a:srcRect l="25474" t="15095" r="35215" b="13203"/>
          <a:stretch/>
        </p:blipFill>
        <p:spPr>
          <a:xfrm>
            <a:off x="0" y="0"/>
            <a:ext cx="31318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21117" y="433553"/>
            <a:ext cx="3383131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BARKOD</a:t>
            </a:r>
            <a:endParaRPr lang="tr-T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204952" y="2057400"/>
            <a:ext cx="8831544" cy="48006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Başkalarına ait ürünleri çoğaltmak, satmak yasaktır. </a:t>
            </a:r>
          </a:p>
          <a:p>
            <a:r>
              <a:rPr lang="tr-TR" dirty="0" smtClean="0"/>
              <a:t>Bu tür ürünleri barkod gibi koruma araçları orijinal yapar. </a:t>
            </a:r>
          </a:p>
          <a:p>
            <a:r>
              <a:rPr lang="tr-TR" dirty="0" smtClean="0"/>
              <a:t>Barkodu olmayan ürün sahtedir. Ürünü üreten kişiye hiç bir dönüşü yoktur. Mesela kopya satılan kitapların yazara ve yayın evine bir katkısı yoktur. </a:t>
            </a:r>
          </a:p>
          <a:p>
            <a:r>
              <a:rPr lang="tr-TR" dirty="0" smtClean="0"/>
              <a:t>Bu durum ürün ortaya koyma isteğini azaltır, yeni ürünlerin ortaya konmasını engeller. Sanatı ve sanatçıyı olumsuz etkiler.</a:t>
            </a:r>
            <a:endParaRPr lang="tr-TR" dirty="0"/>
          </a:p>
        </p:txBody>
      </p:sp>
      <p:pic>
        <p:nvPicPr>
          <p:cNvPr id="6" name="5 Resim" descr="5.PNG"/>
          <p:cNvPicPr>
            <a:picLocks noChangeAspect="1"/>
          </p:cNvPicPr>
          <p:nvPr/>
        </p:nvPicPr>
        <p:blipFill rotWithShape="1">
          <a:blip r:embed="rId2"/>
          <a:srcRect l="5739" t="15086" r="4221" b="11264"/>
          <a:stretch/>
        </p:blipFill>
        <p:spPr>
          <a:xfrm>
            <a:off x="204952" y="268015"/>
            <a:ext cx="3216165" cy="13085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47815"/>
            <a:ext cx="1693343" cy="16933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16016" y="260648"/>
            <a:ext cx="4279400" cy="6215106"/>
          </a:xfrm>
        </p:spPr>
        <p:txBody>
          <a:bodyPr>
            <a:noAutofit/>
          </a:bodyPr>
          <a:lstStyle/>
          <a:p>
            <a:r>
              <a:rPr lang="tr-TR" sz="3200" dirty="0" smtClean="0"/>
              <a:t>Sahibinden izin almadan çoğaltılan dağıtılan ürünlere </a:t>
            </a:r>
            <a:r>
              <a:rPr lang="tr-TR" sz="3200" b="1" dirty="0" smtClean="0"/>
              <a:t>“</a:t>
            </a:r>
            <a:r>
              <a:rPr lang="tr-T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korsan</a:t>
            </a:r>
            <a:r>
              <a:rPr lang="tr-TR" sz="3200" b="1" dirty="0" smtClean="0"/>
              <a:t>” </a:t>
            </a:r>
            <a:r>
              <a:rPr lang="tr-TR" sz="3200" dirty="0" smtClean="0"/>
              <a:t>ürünler denir. 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Bu durum yasal</a:t>
            </a:r>
            <a:br>
              <a:rPr lang="tr-TR" sz="3200" dirty="0" smtClean="0"/>
            </a:br>
            <a:r>
              <a:rPr lang="tr-TR" sz="3200" dirty="0" smtClean="0"/>
              <a:t>olmayan bir durumdur, fakat çok sık rastlanır.</a:t>
            </a:r>
            <a:br>
              <a:rPr lang="tr-TR" sz="3200" dirty="0" smtClean="0"/>
            </a:br>
            <a:r>
              <a:rPr lang="tr-TR" sz="3200" dirty="0" smtClean="0"/>
              <a:t/>
            </a:r>
            <a:br>
              <a:rPr lang="tr-TR" sz="3200" dirty="0" smtClean="0"/>
            </a:br>
            <a:r>
              <a:rPr lang="tr-TR" sz="3200" dirty="0" smtClean="0"/>
              <a:t>Korsan ürün satmak ve dağıtmak suçtur.</a:t>
            </a:r>
            <a:endParaRPr lang="tr-TR" sz="3200" dirty="0"/>
          </a:p>
        </p:txBody>
      </p:sp>
      <p:pic>
        <p:nvPicPr>
          <p:cNvPr id="4" name="3 İçerik Yer Tutucusu" descr="6.PN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05" t="8695" r="4658" b="16331"/>
          <a:stretch/>
        </p:blipFill>
        <p:spPr>
          <a:xfrm>
            <a:off x="5573" y="0"/>
            <a:ext cx="4507477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KORSAN ÜRÜNLER</a:t>
            </a:r>
            <a:endParaRPr lang="tr-T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5603" y="4005064"/>
            <a:ext cx="878497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dirty="0" smtClean="0"/>
              <a:t>	Daha </a:t>
            </a:r>
            <a:r>
              <a:rPr lang="tr-TR" dirty="0"/>
              <a:t>önce bu tür ürünleri farkında </a:t>
            </a:r>
            <a:r>
              <a:rPr lang="tr-TR" dirty="0" smtClean="0"/>
              <a:t>olmadan kullanmış </a:t>
            </a:r>
            <a:r>
              <a:rPr lang="tr-TR" dirty="0"/>
              <a:t>olabiliriz. Özellikle filmleri, kitapları</a:t>
            </a:r>
            <a:r>
              <a:rPr lang="tr-TR" dirty="0" smtClean="0"/>
              <a:t>, müzik </a:t>
            </a:r>
            <a:r>
              <a:rPr lang="tr-TR" dirty="0"/>
              <a:t>albümlerini çoğaltmak kolaydır. Bu </a:t>
            </a:r>
            <a:r>
              <a:rPr lang="tr-TR" dirty="0" smtClean="0"/>
              <a:t>tür ürünlerin </a:t>
            </a:r>
            <a:r>
              <a:rPr lang="tr-TR" dirty="0"/>
              <a:t>bandrolsüz olanlarını </a:t>
            </a:r>
            <a:r>
              <a:rPr lang="tr-TR" dirty="0" smtClean="0"/>
              <a:t>kullanmak </a:t>
            </a:r>
            <a:r>
              <a:rPr lang="tr-TR" b="1" dirty="0" smtClean="0"/>
              <a:t>korsan </a:t>
            </a:r>
            <a:r>
              <a:rPr lang="tr-TR" b="1" dirty="0"/>
              <a:t>ürün kullanmak </a:t>
            </a:r>
            <a:r>
              <a:rPr lang="tr-TR" dirty="0"/>
              <a:t>demektir.</a:t>
            </a:r>
          </a:p>
        </p:txBody>
      </p:sp>
      <p:pic>
        <p:nvPicPr>
          <p:cNvPr id="4" name="3 Resim" descr="7.PNG"/>
          <p:cNvPicPr>
            <a:picLocks noChangeAspect="1"/>
          </p:cNvPicPr>
          <p:nvPr/>
        </p:nvPicPr>
        <p:blipFill rotWithShape="1">
          <a:blip r:embed="rId2"/>
          <a:srcRect l="7692" t="13270" r="19055" b="16533"/>
          <a:stretch/>
        </p:blipFill>
        <p:spPr>
          <a:xfrm>
            <a:off x="157655" y="1552904"/>
            <a:ext cx="3042745" cy="18760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7"/>
          <a:stretch/>
        </p:blipFill>
        <p:spPr>
          <a:xfrm>
            <a:off x="3279227" y="1552904"/>
            <a:ext cx="2900855" cy="187609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7" r="45208"/>
          <a:stretch/>
        </p:blipFill>
        <p:spPr>
          <a:xfrm>
            <a:off x="6311058" y="1552904"/>
            <a:ext cx="2659521" cy="187609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1" t="18232" r="11103" b="21448"/>
          <a:stretch/>
        </p:blipFill>
        <p:spPr>
          <a:xfrm>
            <a:off x="611560" y="206192"/>
            <a:ext cx="1403131" cy="114909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443" y="206192"/>
            <a:ext cx="1850136" cy="11490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168</Words>
  <Application>Microsoft Office PowerPoint</Application>
  <PresentationFormat>Ekran Gösterisi (4:3)</PresentationFormat>
  <Paragraphs>23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Arial</vt:lpstr>
      <vt:lpstr>Calibri</vt:lpstr>
      <vt:lpstr>Ofis Teması</vt:lpstr>
      <vt:lpstr>YARATICI ÜRÜNLERİMİZ NASIL KORUNUYOR?</vt:lpstr>
      <vt:lpstr>Daha önce telif hakkı ifadesini duydunuz mu? Sizce ne anlama geliyor? </vt:lpstr>
      <vt:lpstr>Daha önce çizim, karikatür, şarkı sözü gibi sizin tarafınızdan üretilen bir ürün oldu mu?</vt:lpstr>
      <vt:lpstr>Bu ürün başkaları tarafından izinsiz kullanılsaydı ne hissederdiniz? Beğenildiği için sevinç mi, izin alınmadığı için kızgınlık mı, size ait olduğunu kimse bilmediği için üzüntü mü hissederdiniz?</vt:lpstr>
      <vt:lpstr>TELİF HAKLARI</vt:lpstr>
      <vt:lpstr>BARKOD</vt:lpstr>
      <vt:lpstr>Sahibinden izin almadan çoğaltılan dağıtılan ürünlere “korsan” ürünler denir.   Bu durum yasal olmayan bir durumdur, fakat çok sık rastlanır.  Korsan ürün satmak ve dağıtmak suçtur.</vt:lpstr>
      <vt:lpstr>KORSAN ÜRÜNLER</vt:lpstr>
      <vt:lpstr>PowerPoint Sunusu</vt:lpstr>
      <vt:lpstr>TELİF HAKLARI</vt:lpstr>
      <vt:lpstr>PowerPoint Sunusu</vt:lpstr>
      <vt:lpstr>PowerPoint Sunusu</vt:lpstr>
      <vt:lpstr>TELİF HAKLARI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YARATICI ÜRÜNLERİMİZ NASIL KORUNUYOR?</dc:title>
  <dc:creator>user</dc:creator>
  <cp:lastModifiedBy>Fatma</cp:lastModifiedBy>
  <cp:revision>48</cp:revision>
  <dcterms:created xsi:type="dcterms:W3CDTF">2018-10-08T11:09:24Z</dcterms:created>
  <dcterms:modified xsi:type="dcterms:W3CDTF">2020-10-25T19:28:31Z</dcterms:modified>
</cp:coreProperties>
</file>